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rchive" panose="02000506040000020004" pitchFamily="2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nva Sans" panose="020B0503030501040103" pitchFamily="34" charset="0"/>
      <p:regular r:id="rId32"/>
    </p:embeddedFont>
    <p:embeddedFont>
      <p:font typeface="Canva Sans Bold" panose="020B0803030501040103" pitchFamily="34" charset="0"/>
      <p:regular r:id="rId33"/>
      <p:bold r:id="rId34"/>
    </p:embeddedFont>
    <p:embeddedFont>
      <p:font typeface="Courier Prime" pitchFamily="49" charset="77"/>
      <p:regular r:id="rId35"/>
    </p:embeddedFont>
    <p:embeddedFont>
      <p:font typeface="Courier Prime Bold" pitchFamily="49" charset="77"/>
      <p:regular r:id="rId36"/>
      <p:bold r:id="rId37"/>
    </p:embeddedFont>
    <p:embeddedFont>
      <p:font typeface="Montserrat" pitchFamily="2" charset="77"/>
      <p:regular r:id="rId38"/>
      <p:bold r:id="rId39"/>
      <p:italic r:id="rId40"/>
      <p:boldItalic r:id="rId41"/>
    </p:embeddedFont>
    <p:embeddedFont>
      <p:font typeface="Montserrat Bold" pitchFamily="2" charset="77"/>
      <p:regular r:id="rId42"/>
      <p:bold r:id="rId43"/>
    </p:embeddedFont>
    <p:embeddedFont>
      <p:font typeface="Montserrat Classic" pitchFamily="2" charset="77"/>
      <p:regular r:id="rId44"/>
    </p:embeddedFont>
    <p:embeddedFont>
      <p:font typeface="Montserrat Classic Bold" pitchFamily="2" charset="77"/>
      <p:regular r:id="rId45"/>
      <p:bold r:id="rId46"/>
    </p:embeddedFont>
    <p:embeddedFont>
      <p:font typeface="Montserrat Italics" pitchFamily="2" charset="77"/>
      <p:regular r:id="rId47"/>
      <p: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7" autoAdjust="0"/>
    <p:restoredTop sz="94670" autoAdjust="0"/>
  </p:normalViewPr>
  <p:slideViewPr>
    <p:cSldViewPr>
      <p:cViewPr varScale="1">
        <p:scale>
          <a:sx n="56" d="100"/>
          <a:sy n="56" d="100"/>
        </p:scale>
        <p:origin x="208" y="8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29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8.svg"/><Relationship Id="rId2" Type="http://schemas.openxmlformats.org/officeDocument/2006/relationships/image" Target="../media/image7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18" Type="http://schemas.openxmlformats.org/officeDocument/2006/relationships/image" Target="../media/image36.png"/><Relationship Id="rId3" Type="http://schemas.openxmlformats.org/officeDocument/2006/relationships/image" Target="../media/image2.svg"/><Relationship Id="rId21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17" Type="http://schemas.openxmlformats.org/officeDocument/2006/relationships/image" Target="../media/image35.svg"/><Relationship Id="rId2" Type="http://schemas.openxmlformats.org/officeDocument/2006/relationships/image" Target="../media/image1.png"/><Relationship Id="rId16" Type="http://schemas.openxmlformats.org/officeDocument/2006/relationships/image" Target="../media/image34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33.svg"/><Relationship Id="rId10" Type="http://schemas.openxmlformats.org/officeDocument/2006/relationships/image" Target="../media/image7.png"/><Relationship Id="rId19" Type="http://schemas.openxmlformats.org/officeDocument/2006/relationships/image" Target="../media/image37.sv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18" Type="http://schemas.openxmlformats.org/officeDocument/2006/relationships/image" Target="../media/image43.pn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21.png"/><Relationship Id="rId17" Type="http://schemas.openxmlformats.org/officeDocument/2006/relationships/image" Target="../media/image42.svg"/><Relationship Id="rId2" Type="http://schemas.openxmlformats.org/officeDocument/2006/relationships/image" Target="../media/image15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5" Type="http://schemas.openxmlformats.org/officeDocument/2006/relationships/image" Target="../media/image40.png"/><Relationship Id="rId10" Type="http://schemas.openxmlformats.org/officeDocument/2006/relationships/image" Target="../media/image17.png"/><Relationship Id="rId19" Type="http://schemas.openxmlformats.org/officeDocument/2006/relationships/image" Target="../media/image44.sv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4.svg"/><Relationship Id="rId2" Type="http://schemas.openxmlformats.org/officeDocument/2006/relationships/image" Target="../media/image7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2.svg"/><Relationship Id="rId15" Type="http://schemas.openxmlformats.org/officeDocument/2006/relationships/image" Target="../media/image21.png"/><Relationship Id="rId10" Type="http://schemas.openxmlformats.org/officeDocument/2006/relationships/image" Target="../media/image45.jpe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4.svg"/><Relationship Id="rId17" Type="http://schemas.openxmlformats.org/officeDocument/2006/relationships/image" Target="../media/image46.png"/><Relationship Id="rId2" Type="http://schemas.openxmlformats.org/officeDocument/2006/relationships/image" Target="../media/image7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2.svg"/><Relationship Id="rId15" Type="http://schemas.openxmlformats.org/officeDocument/2006/relationships/image" Target="../media/image21.png"/><Relationship Id="rId10" Type="http://schemas.openxmlformats.org/officeDocument/2006/relationships/image" Target="../media/image45.jpe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8.svg"/><Relationship Id="rId5" Type="http://schemas.openxmlformats.org/officeDocument/2006/relationships/image" Target="../media/image2.svg"/><Relationship Id="rId15" Type="http://schemas.openxmlformats.org/officeDocument/2006/relationships/hyperlink" Target="https://appsilon.com/renv-how-to-manage-dependencies-in-r/?fbclid=IwAR3tXsTNdtzImNzVksza1xNb3tW8XAF4HR5DXrqL-PFjgbUb-MUbwRQV1zQ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hyperlink" Target="https://kevinushey-2020-rstudio-conf.netlify.app/slides.html#18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svg"/><Relationship Id="rId18" Type="http://schemas.openxmlformats.org/officeDocument/2006/relationships/image" Target="../media/image50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0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6.sv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23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29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8.svg"/><Relationship Id="rId2" Type="http://schemas.openxmlformats.org/officeDocument/2006/relationships/image" Target="../media/image7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AutoShape 5"/>
          <p:cNvSpPr/>
          <p:nvPr/>
        </p:nvSpPr>
        <p:spPr>
          <a:xfrm>
            <a:off x="2487671" y="6013696"/>
            <a:ext cx="7522088" cy="1088090"/>
          </a:xfrm>
          <a:prstGeom prst="rect">
            <a:avLst/>
          </a:prstGeom>
          <a:solidFill>
            <a:srgbClr val="F2BE40"/>
          </a:solidFill>
        </p:spPr>
        <p:txBody>
          <a:bodyPr/>
          <a:lstStyle/>
          <a:p>
            <a:endParaRPr lang="en-JP"/>
          </a:p>
        </p:txBody>
      </p:sp>
      <p:sp>
        <p:nvSpPr>
          <p:cNvPr id="6" name="TextBox 6"/>
          <p:cNvSpPr txBox="1"/>
          <p:nvPr/>
        </p:nvSpPr>
        <p:spPr>
          <a:xfrm>
            <a:off x="2487671" y="2660240"/>
            <a:ext cx="8676681" cy="2516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10"/>
              </a:lnSpc>
            </a:pPr>
            <a:r>
              <a:rPr lang="en-US" sz="7000">
                <a:solidFill>
                  <a:srgbClr val="3B41C9"/>
                </a:solidFill>
                <a:latin typeface="Archive Bold"/>
              </a:rPr>
              <a:t>ENSURING REPRODUCIBILITY WITH </a:t>
            </a:r>
            <a:r>
              <a:rPr lang="en-US" sz="7000">
                <a:solidFill>
                  <a:srgbClr val="3B41C9"/>
                </a:solidFill>
                <a:latin typeface="Archive"/>
              </a:rPr>
              <a:t>RENV</a:t>
            </a:r>
          </a:p>
        </p:txBody>
      </p:sp>
      <p:sp>
        <p:nvSpPr>
          <p:cNvPr id="7" name="Freeform 7"/>
          <p:cNvSpPr/>
          <p:nvPr/>
        </p:nvSpPr>
        <p:spPr>
          <a:xfrm>
            <a:off x="10189994" y="4246480"/>
            <a:ext cx="11595316" cy="11595316"/>
          </a:xfrm>
          <a:custGeom>
            <a:avLst/>
            <a:gdLst/>
            <a:ahLst/>
            <a:cxnLst/>
            <a:rect l="l" t="t" r="r" b="b"/>
            <a:pathLst>
              <a:path w="11595316" h="11595316">
                <a:moveTo>
                  <a:pt x="0" y="0"/>
                </a:moveTo>
                <a:lnTo>
                  <a:pt x="11595316" y="0"/>
                </a:lnTo>
                <a:lnTo>
                  <a:pt x="11595316" y="11595316"/>
                </a:lnTo>
                <a:lnTo>
                  <a:pt x="0" y="1159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0358577" y="2848317"/>
            <a:ext cx="6412043" cy="5698703"/>
          </a:xfrm>
          <a:custGeom>
            <a:avLst/>
            <a:gdLst/>
            <a:ahLst/>
            <a:cxnLst/>
            <a:rect l="l" t="t" r="r" b="b"/>
            <a:pathLst>
              <a:path w="6412043" h="5698703">
                <a:moveTo>
                  <a:pt x="0" y="0"/>
                </a:moveTo>
                <a:lnTo>
                  <a:pt x="6412042" y="0"/>
                </a:lnTo>
                <a:lnTo>
                  <a:pt x="6412042" y="5698704"/>
                </a:lnTo>
                <a:lnTo>
                  <a:pt x="0" y="5698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9490245" y="9491801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8" y="0"/>
                </a:lnTo>
                <a:lnTo>
                  <a:pt x="1674108" y="1674107"/>
                </a:lnTo>
                <a:lnTo>
                  <a:pt x="0" y="16741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 rot="5400000">
            <a:off x="16492243" y="38489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12138971" y="148167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Freeform 19"/>
          <p:cNvSpPr/>
          <p:nvPr/>
        </p:nvSpPr>
        <p:spPr>
          <a:xfrm>
            <a:off x="1028700" y="5928660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0" name="TextBox 20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87671" y="6254273"/>
            <a:ext cx="7392382" cy="6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1"/>
              </a:lnSpc>
            </a:pPr>
            <a:r>
              <a:rPr lang="en-US" sz="2700">
                <a:solidFill>
                  <a:srgbClr val="3B41C9"/>
                </a:solidFill>
                <a:latin typeface="Archive Bold"/>
              </a:rPr>
              <a:t>A WORKSHOP ON REPRODUCIBILITY</a:t>
            </a:r>
          </a:p>
          <a:p>
            <a:pPr algn="ctr">
              <a:lnSpc>
                <a:spcPts val="2511"/>
              </a:lnSpc>
            </a:pPr>
            <a:r>
              <a:rPr lang="en-US" sz="2700">
                <a:solidFill>
                  <a:srgbClr val="3B41C9"/>
                </a:solidFill>
                <a:latin typeface="Archive Bold"/>
              </a:rPr>
              <a:t>AND WORKFLOW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87671" y="7779501"/>
            <a:ext cx="7418329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3B41C9"/>
                </a:solidFill>
                <a:latin typeface="Montserrat Bold"/>
              </a:rPr>
              <a:t>Presenters:</a:t>
            </a:r>
          </a:p>
          <a:p>
            <a:pPr>
              <a:lnSpc>
                <a:spcPts val="3150"/>
              </a:lnSpc>
            </a:pPr>
            <a:r>
              <a:rPr lang="en-US" sz="2100">
                <a:solidFill>
                  <a:srgbClr val="3B41C9"/>
                </a:solidFill>
                <a:latin typeface="Montserrat"/>
              </a:rPr>
              <a:t>Nima Thing</a:t>
            </a:r>
          </a:p>
          <a:p>
            <a:pPr>
              <a:lnSpc>
                <a:spcPts val="3150"/>
              </a:lnSpc>
            </a:pPr>
            <a:r>
              <a:rPr lang="en-US" sz="2100">
                <a:solidFill>
                  <a:srgbClr val="3B41C9"/>
                </a:solidFill>
                <a:latin typeface="Montserrat"/>
              </a:rPr>
              <a:t>Varvara Ilyina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TextBox 14"/>
          <p:cNvSpPr txBox="1"/>
          <p:nvPr/>
        </p:nvSpPr>
        <p:spPr>
          <a:xfrm>
            <a:off x="1712527" y="2923347"/>
            <a:ext cx="1677054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Different Projects may have distinct package needs. For example: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CHALLENGE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62255" y="3399597"/>
            <a:ext cx="15097045" cy="187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>
              <a:lnSpc>
                <a:spcPts val="514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 Bold"/>
              </a:rPr>
              <a:t>Project 1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relies on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version 0.9.</a:t>
            </a:r>
          </a:p>
          <a:p>
            <a:pPr marL="561336" lvl="1" indent="-280668">
              <a:lnSpc>
                <a:spcPts val="514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 Bold"/>
              </a:rPr>
              <a:t>Project 2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needs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version 0.8.2.</a:t>
            </a:r>
          </a:p>
          <a:p>
            <a:pPr marL="561336" lvl="1" indent="-280668">
              <a:lnSpc>
                <a:spcPts val="514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 Bold"/>
              </a:rPr>
              <a:t>Project 3 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demands the development edition of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endParaRPr lang="en-US" sz="2599" dirty="0">
              <a:solidFill>
                <a:srgbClr val="000000"/>
              </a:solidFill>
              <a:latin typeface="Montserrat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12527" y="6003455"/>
            <a:ext cx="15685163" cy="2396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The challenge is that all these projects share the same library paths, which means that installing a new version of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would impact all these projects. </a:t>
            </a:r>
          </a:p>
          <a:p>
            <a:pPr>
              <a:lnSpc>
                <a:spcPts val="3899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89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This could lead to confusion and potential issues, especially if you don't keep a record of which specific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version (or its related dependencies) is associated with each project.</a:t>
            </a:r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8007425" y="3924163"/>
            <a:ext cx="1954710" cy="1070204"/>
          </a:xfrm>
          <a:custGeom>
            <a:avLst/>
            <a:gdLst/>
            <a:ahLst/>
            <a:cxnLst/>
            <a:rect l="l" t="t" r="r" b="b"/>
            <a:pathLst>
              <a:path w="1954710" h="1070204">
                <a:moveTo>
                  <a:pt x="0" y="0"/>
                </a:moveTo>
                <a:lnTo>
                  <a:pt x="1954710" y="0"/>
                </a:lnTo>
                <a:lnTo>
                  <a:pt x="1954710" y="1070204"/>
                </a:lnTo>
                <a:lnTo>
                  <a:pt x="0" y="10702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5284374" y="5787135"/>
            <a:ext cx="2001299" cy="1108219"/>
          </a:xfrm>
          <a:custGeom>
            <a:avLst/>
            <a:gdLst/>
            <a:ahLst/>
            <a:cxnLst/>
            <a:rect l="l" t="t" r="r" b="b"/>
            <a:pathLst>
              <a:path w="2001299" h="1108219">
                <a:moveTo>
                  <a:pt x="0" y="0"/>
                </a:moveTo>
                <a:lnTo>
                  <a:pt x="2001299" y="0"/>
                </a:lnTo>
                <a:lnTo>
                  <a:pt x="2001299" y="1108219"/>
                </a:lnTo>
                <a:lnTo>
                  <a:pt x="0" y="11082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8117121" y="5787135"/>
            <a:ext cx="2001299" cy="1108219"/>
          </a:xfrm>
          <a:custGeom>
            <a:avLst/>
            <a:gdLst/>
            <a:ahLst/>
            <a:cxnLst/>
            <a:rect l="l" t="t" r="r" b="b"/>
            <a:pathLst>
              <a:path w="2001299" h="1108219">
                <a:moveTo>
                  <a:pt x="0" y="0"/>
                </a:moveTo>
                <a:lnTo>
                  <a:pt x="2001299" y="0"/>
                </a:lnTo>
                <a:lnTo>
                  <a:pt x="2001299" y="1108219"/>
                </a:lnTo>
                <a:lnTo>
                  <a:pt x="0" y="11082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>
            <a:off x="11002327" y="5787135"/>
            <a:ext cx="2001299" cy="1108219"/>
          </a:xfrm>
          <a:custGeom>
            <a:avLst/>
            <a:gdLst/>
            <a:ahLst/>
            <a:cxnLst/>
            <a:rect l="l" t="t" r="r" b="b"/>
            <a:pathLst>
              <a:path w="2001299" h="1108219">
                <a:moveTo>
                  <a:pt x="0" y="0"/>
                </a:moveTo>
                <a:lnTo>
                  <a:pt x="2001299" y="0"/>
                </a:lnTo>
                <a:lnTo>
                  <a:pt x="2001299" y="1108219"/>
                </a:lnTo>
                <a:lnTo>
                  <a:pt x="0" y="11082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5284374" y="3924163"/>
            <a:ext cx="1954710" cy="1070204"/>
          </a:xfrm>
          <a:custGeom>
            <a:avLst/>
            <a:gdLst/>
            <a:ahLst/>
            <a:cxnLst/>
            <a:rect l="l" t="t" r="r" b="b"/>
            <a:pathLst>
              <a:path w="1954710" h="1070204">
                <a:moveTo>
                  <a:pt x="0" y="0"/>
                </a:moveTo>
                <a:lnTo>
                  <a:pt x="1954710" y="0"/>
                </a:lnTo>
                <a:lnTo>
                  <a:pt x="1954710" y="1070204"/>
                </a:lnTo>
                <a:lnTo>
                  <a:pt x="0" y="10702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Freeform 19"/>
          <p:cNvSpPr/>
          <p:nvPr/>
        </p:nvSpPr>
        <p:spPr>
          <a:xfrm>
            <a:off x="11002327" y="3924163"/>
            <a:ext cx="1954710" cy="1070204"/>
          </a:xfrm>
          <a:custGeom>
            <a:avLst/>
            <a:gdLst/>
            <a:ahLst/>
            <a:cxnLst/>
            <a:rect l="l" t="t" r="r" b="b"/>
            <a:pathLst>
              <a:path w="1954710" h="1070204">
                <a:moveTo>
                  <a:pt x="0" y="0"/>
                </a:moveTo>
                <a:lnTo>
                  <a:pt x="1954710" y="0"/>
                </a:lnTo>
                <a:lnTo>
                  <a:pt x="1954710" y="1070204"/>
                </a:lnTo>
                <a:lnTo>
                  <a:pt x="0" y="10702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20" name="Group 20"/>
          <p:cNvGrpSpPr/>
          <p:nvPr/>
        </p:nvGrpSpPr>
        <p:grpSpPr>
          <a:xfrm>
            <a:off x="5951755" y="4980556"/>
            <a:ext cx="619948" cy="839397"/>
            <a:chOff x="0" y="0"/>
            <a:chExt cx="600304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0304" cy="812800"/>
            </a:xfrm>
            <a:custGeom>
              <a:avLst/>
              <a:gdLst/>
              <a:ahLst/>
              <a:cxnLst/>
              <a:rect l="l" t="t" r="r" b="b"/>
              <a:pathLst>
                <a:path w="600304" h="812800">
                  <a:moveTo>
                    <a:pt x="300152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97104" y="812800"/>
                  </a:lnTo>
                  <a:lnTo>
                    <a:pt x="397104" y="406400"/>
                  </a:lnTo>
                  <a:lnTo>
                    <a:pt x="600304" y="406400"/>
                  </a:lnTo>
                  <a:lnTo>
                    <a:pt x="300152" y="0"/>
                  </a:lnTo>
                  <a:close/>
                </a:path>
              </a:pathLst>
            </a:custGeom>
            <a:solidFill>
              <a:srgbClr val="0069A6"/>
            </a:solidFill>
          </p:spPr>
          <p:txBody>
            <a:bodyPr/>
            <a:lstStyle/>
            <a:p>
              <a:endParaRPr lang="en-JP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03200" y="101600"/>
              <a:ext cx="193904" cy="711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SOLUTION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007425" y="4173237"/>
            <a:ext cx="1954710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Library 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61856" y="6055217"/>
            <a:ext cx="1646334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Project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315309" y="6055217"/>
            <a:ext cx="1657862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Project 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167614" y="6055217"/>
            <a:ext cx="1670725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Project 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284374" y="4173237"/>
            <a:ext cx="1954710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Library 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002327" y="4173237"/>
            <a:ext cx="1954710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Library 3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8807797" y="4980556"/>
            <a:ext cx="619948" cy="839397"/>
            <a:chOff x="0" y="0"/>
            <a:chExt cx="600304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00304" cy="812800"/>
            </a:xfrm>
            <a:custGeom>
              <a:avLst/>
              <a:gdLst/>
              <a:ahLst/>
              <a:cxnLst/>
              <a:rect l="l" t="t" r="r" b="b"/>
              <a:pathLst>
                <a:path w="600304" h="812800">
                  <a:moveTo>
                    <a:pt x="300152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97104" y="812800"/>
                  </a:lnTo>
                  <a:lnTo>
                    <a:pt x="397104" y="406400"/>
                  </a:lnTo>
                  <a:lnTo>
                    <a:pt x="600304" y="406400"/>
                  </a:lnTo>
                  <a:lnTo>
                    <a:pt x="300152" y="0"/>
                  </a:lnTo>
                  <a:close/>
                </a:path>
              </a:pathLst>
            </a:custGeom>
            <a:solidFill>
              <a:srgbClr val="0069A6"/>
            </a:solidFill>
          </p:spPr>
          <p:txBody>
            <a:bodyPr/>
            <a:lstStyle/>
            <a:p>
              <a:endParaRPr lang="en-JP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203200" y="101600"/>
              <a:ext cx="193904" cy="711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663838" y="4980556"/>
            <a:ext cx="619948" cy="839397"/>
            <a:chOff x="0" y="0"/>
            <a:chExt cx="600304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00304" cy="812800"/>
            </a:xfrm>
            <a:custGeom>
              <a:avLst/>
              <a:gdLst/>
              <a:ahLst/>
              <a:cxnLst/>
              <a:rect l="l" t="t" r="r" b="b"/>
              <a:pathLst>
                <a:path w="600304" h="812800">
                  <a:moveTo>
                    <a:pt x="300152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97104" y="812800"/>
                  </a:lnTo>
                  <a:lnTo>
                    <a:pt x="397104" y="406400"/>
                  </a:lnTo>
                  <a:lnTo>
                    <a:pt x="600304" y="406400"/>
                  </a:lnTo>
                  <a:lnTo>
                    <a:pt x="300152" y="0"/>
                  </a:lnTo>
                  <a:close/>
                </a:path>
              </a:pathLst>
            </a:custGeom>
            <a:solidFill>
              <a:srgbClr val="0069A6"/>
            </a:solidFill>
          </p:spPr>
          <p:txBody>
            <a:bodyPr/>
            <a:lstStyle/>
            <a:p>
              <a:endParaRPr lang="en-JP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03200" y="101600"/>
              <a:ext cx="193904" cy="711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712527" y="2932872"/>
            <a:ext cx="15546773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Use project-local libraries to ensure that each project gets its unique library of R packages.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67698" y="7448496"/>
            <a:ext cx="15283163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Utilizing project-specific libraries ensures that updating packages for one project won't risk  the stability of your other projects.</a:t>
            </a: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TextBox 14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2923347"/>
            <a:ext cx="16770544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This concept of project-local libraries is the foundation of the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renv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package.</a:t>
            </a:r>
          </a:p>
          <a:p>
            <a:pPr>
              <a:lnSpc>
                <a:spcPts val="3119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119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With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renv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, we: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70477" y="4733097"/>
            <a:ext cx="14913416" cy="388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>
              <a:lnSpc>
                <a:spcPts val="449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 Assign a dedicated project-specific library to each project.</a:t>
            </a:r>
          </a:p>
          <a:p>
            <a:pPr marL="561336" lvl="1" indent="-280668">
              <a:lnSpc>
                <a:spcPts val="449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 Simplify the process of setting up and using these project-local libraries within R sessions.</a:t>
            </a:r>
          </a:p>
          <a:p>
            <a:pPr marL="561336" lvl="1" indent="-280668">
              <a:lnSpc>
                <a:spcPts val="449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 Offer convenient tools for handling the R packages installed in these project-specific libraries.</a:t>
            </a:r>
          </a:p>
          <a:p>
            <a:pPr marL="561336" lvl="1" indent="-280668">
              <a:lnSpc>
                <a:spcPts val="449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 Strive to ensure a smooth and user-friendly experience, even for those who are not experts in using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renv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-4360807" y="-4834609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724763" y="790195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5345225" y="3980851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5345225" y="5702330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 rot="-5400000">
            <a:off x="-636187" y="45518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7" y="0"/>
                </a:lnTo>
                <a:lnTo>
                  <a:pt x="2366597" y="1183298"/>
                </a:lnTo>
                <a:lnTo>
                  <a:pt x="0" y="11832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6975760" y="6384793"/>
            <a:ext cx="5881826" cy="2973957"/>
          </a:xfrm>
          <a:custGeom>
            <a:avLst/>
            <a:gdLst/>
            <a:ahLst/>
            <a:cxnLst/>
            <a:rect l="l" t="t" r="r" b="b"/>
            <a:pathLst>
              <a:path w="5881826" h="2973957">
                <a:moveTo>
                  <a:pt x="0" y="0"/>
                </a:moveTo>
                <a:lnTo>
                  <a:pt x="5881826" y="0"/>
                </a:lnTo>
                <a:lnTo>
                  <a:pt x="5881826" y="2973957"/>
                </a:lnTo>
                <a:lnTo>
                  <a:pt x="0" y="297395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TextBox 17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 Classic Bold"/>
              </a:rPr>
              <a:t>HERTIE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"/>
              </a:rPr>
              <a:t>School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98463" y="3182285"/>
            <a:ext cx="1173454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3B41C9"/>
                </a:solidFill>
                <a:latin typeface="Montserrat"/>
              </a:rPr>
              <a:t>The </a:t>
            </a:r>
            <a:r>
              <a:rPr lang="en-US" sz="2100">
                <a:solidFill>
                  <a:srgbClr val="3B41C9"/>
                </a:solidFill>
                <a:latin typeface="Montserrat Italics"/>
              </a:rPr>
              <a:t>renv</a:t>
            </a:r>
            <a:r>
              <a:rPr lang="en-US" sz="2100">
                <a:solidFill>
                  <a:srgbClr val="3B41C9"/>
                </a:solidFill>
                <a:latin typeface="Montserrat"/>
              </a:rPr>
              <a:t> package helps you to create reproducible environments for your R projects [3].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75760" y="4648703"/>
            <a:ext cx="7099620" cy="73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3B41C9"/>
                </a:solidFill>
                <a:latin typeface="Courier Prime"/>
              </a:rPr>
              <a:t>install.packages</a:t>
            </a:r>
            <a:r>
              <a:rPr lang="en-US" sz="2100" dirty="0">
                <a:solidFill>
                  <a:srgbClr val="3B41C9"/>
                </a:solidFill>
                <a:latin typeface="Courier Prime"/>
              </a:rPr>
              <a:t>(“</a:t>
            </a:r>
            <a:r>
              <a:rPr lang="en-US" sz="2100" dirty="0" err="1">
                <a:solidFill>
                  <a:srgbClr val="3B41C9"/>
                </a:solidFill>
                <a:latin typeface="Courier Prime"/>
              </a:rPr>
              <a:t>renv</a:t>
            </a:r>
            <a:r>
              <a:rPr lang="en-US" sz="2100" dirty="0">
                <a:solidFill>
                  <a:srgbClr val="3B41C9"/>
                </a:solidFill>
                <a:latin typeface="Courier Prime"/>
              </a:rPr>
              <a:t>”)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3B41C9"/>
              </a:solidFill>
              <a:latin typeface="Courier Prime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436208" y="2363135"/>
            <a:ext cx="741558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GETTING STARTED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98463" y="4307073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98463" y="6013953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68132" y="4211419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INSTALLING </a:t>
            </a:r>
            <a:r>
              <a:rPr lang="en-US" sz="2299" dirty="0">
                <a:solidFill>
                  <a:srgbClr val="3B41C9"/>
                </a:solidFill>
                <a:latin typeface="Montserrat Classic"/>
              </a:rPr>
              <a:t>RENV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68132" y="5843138"/>
            <a:ext cx="917356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ALTERNATIVELY, YOU CAN CREATE </a:t>
            </a:r>
            <a:r>
              <a:rPr lang="en-US" sz="2299" dirty="0">
                <a:solidFill>
                  <a:srgbClr val="3B41C9"/>
                </a:solidFill>
                <a:latin typeface="Montserrat Classic"/>
              </a:rPr>
              <a:t>RENV</a:t>
            </a: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 IN NEW PROJECT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7" name="Group 7"/>
          <p:cNvGrpSpPr/>
          <p:nvPr/>
        </p:nvGrpSpPr>
        <p:grpSpPr>
          <a:xfrm>
            <a:off x="2601556" y="4497773"/>
            <a:ext cx="4149477" cy="4994028"/>
            <a:chOff x="0" y="0"/>
            <a:chExt cx="6888894" cy="82910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88893" cy="8291003"/>
            </a:xfrm>
            <a:custGeom>
              <a:avLst/>
              <a:gdLst/>
              <a:ahLst/>
              <a:cxnLst/>
              <a:rect l="l" t="t" r="r" b="b"/>
              <a:pathLst>
                <a:path w="6888893" h="8291003">
                  <a:moveTo>
                    <a:pt x="0" y="0"/>
                  </a:moveTo>
                  <a:lnTo>
                    <a:pt x="0" y="8291003"/>
                  </a:lnTo>
                  <a:lnTo>
                    <a:pt x="6888893" y="829100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8230043"/>
                  </a:moveTo>
                  <a:lnTo>
                    <a:pt x="59690" y="823004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8230043"/>
                  </a:lnTo>
                  <a:close/>
                </a:path>
              </a:pathLst>
            </a:custGeom>
            <a:solidFill>
              <a:srgbClr val="F2BE40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656413" y="3477891"/>
            <a:ext cx="2039763" cy="203976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69261" y="4497773"/>
            <a:ext cx="4149477" cy="4994028"/>
            <a:chOff x="0" y="0"/>
            <a:chExt cx="6888894" cy="82910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88893" cy="8291003"/>
            </a:xfrm>
            <a:custGeom>
              <a:avLst/>
              <a:gdLst/>
              <a:ahLst/>
              <a:cxnLst/>
              <a:rect l="l" t="t" r="r" b="b"/>
              <a:pathLst>
                <a:path w="6888893" h="8291003">
                  <a:moveTo>
                    <a:pt x="0" y="0"/>
                  </a:moveTo>
                  <a:lnTo>
                    <a:pt x="0" y="8291003"/>
                  </a:lnTo>
                  <a:lnTo>
                    <a:pt x="6888893" y="829100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8230043"/>
                  </a:moveTo>
                  <a:lnTo>
                    <a:pt x="59690" y="823004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8230043"/>
                  </a:lnTo>
                  <a:close/>
                </a:path>
              </a:pathLst>
            </a:custGeom>
            <a:solidFill>
              <a:srgbClr val="F2BE40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124118" y="3477891"/>
            <a:ext cx="2039763" cy="203976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  <p:txBody>
            <a:bodyPr/>
            <a:lstStyle/>
            <a:p>
              <a:endParaRPr lang="en-JP"/>
            </a:p>
          </p:txBody>
        </p:sp>
      </p:grpSp>
      <p:sp>
        <p:nvSpPr>
          <p:cNvPr id="15" name="Freeform 15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16" name="Group 16"/>
          <p:cNvGrpSpPr/>
          <p:nvPr/>
        </p:nvGrpSpPr>
        <p:grpSpPr>
          <a:xfrm>
            <a:off x="11536966" y="4497773"/>
            <a:ext cx="4149477" cy="4994028"/>
            <a:chOff x="0" y="0"/>
            <a:chExt cx="6888894" cy="82910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888893" cy="8291003"/>
            </a:xfrm>
            <a:custGeom>
              <a:avLst/>
              <a:gdLst/>
              <a:ahLst/>
              <a:cxnLst/>
              <a:rect l="l" t="t" r="r" b="b"/>
              <a:pathLst>
                <a:path w="6888893" h="8291003">
                  <a:moveTo>
                    <a:pt x="0" y="0"/>
                  </a:moveTo>
                  <a:lnTo>
                    <a:pt x="0" y="8291003"/>
                  </a:lnTo>
                  <a:lnTo>
                    <a:pt x="6888893" y="829100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8230043"/>
                  </a:moveTo>
                  <a:lnTo>
                    <a:pt x="59690" y="823004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8230043"/>
                  </a:lnTo>
                  <a:close/>
                </a:path>
              </a:pathLst>
            </a:custGeom>
            <a:solidFill>
              <a:srgbClr val="F2BE40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91823" y="3477891"/>
            <a:ext cx="2039763" cy="2039763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  <p:txBody>
            <a:bodyPr/>
            <a:lstStyle/>
            <a:p>
              <a:endParaRPr lang="en-JP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1" name="Freeform 21"/>
          <p:cNvSpPr/>
          <p:nvPr/>
        </p:nvSpPr>
        <p:spPr>
          <a:xfrm>
            <a:off x="1028700" y="661292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2" name="Freeform 22"/>
          <p:cNvSpPr/>
          <p:nvPr/>
        </p:nvSpPr>
        <p:spPr>
          <a:xfrm>
            <a:off x="4192586" y="4057682"/>
            <a:ext cx="967418" cy="932239"/>
          </a:xfrm>
          <a:custGeom>
            <a:avLst/>
            <a:gdLst/>
            <a:ahLst/>
            <a:cxnLst/>
            <a:rect l="l" t="t" r="r" b="b"/>
            <a:pathLst>
              <a:path w="967418" h="932239">
                <a:moveTo>
                  <a:pt x="0" y="0"/>
                </a:moveTo>
                <a:lnTo>
                  <a:pt x="967418" y="0"/>
                </a:lnTo>
                <a:lnTo>
                  <a:pt x="967418" y="932240"/>
                </a:lnTo>
                <a:lnTo>
                  <a:pt x="0" y="9322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3" name="Freeform 23"/>
          <p:cNvSpPr/>
          <p:nvPr/>
        </p:nvSpPr>
        <p:spPr>
          <a:xfrm>
            <a:off x="8597692" y="3929504"/>
            <a:ext cx="1092615" cy="955542"/>
          </a:xfrm>
          <a:custGeom>
            <a:avLst/>
            <a:gdLst/>
            <a:ahLst/>
            <a:cxnLst/>
            <a:rect l="l" t="t" r="r" b="b"/>
            <a:pathLst>
              <a:path w="1092615" h="955542">
                <a:moveTo>
                  <a:pt x="0" y="0"/>
                </a:moveTo>
                <a:lnTo>
                  <a:pt x="1092616" y="0"/>
                </a:lnTo>
                <a:lnTo>
                  <a:pt x="1092616" y="955541"/>
                </a:lnTo>
                <a:lnTo>
                  <a:pt x="0" y="95554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4" name="Freeform 24"/>
          <p:cNvSpPr/>
          <p:nvPr/>
        </p:nvSpPr>
        <p:spPr>
          <a:xfrm>
            <a:off x="13066589" y="4036229"/>
            <a:ext cx="995487" cy="923088"/>
          </a:xfrm>
          <a:custGeom>
            <a:avLst/>
            <a:gdLst/>
            <a:ahLst/>
            <a:cxnLst/>
            <a:rect l="l" t="t" r="r" b="b"/>
            <a:pathLst>
              <a:path w="995487" h="923088">
                <a:moveTo>
                  <a:pt x="0" y="0"/>
                </a:moveTo>
                <a:lnTo>
                  <a:pt x="995487" y="0"/>
                </a:lnTo>
                <a:lnTo>
                  <a:pt x="995487" y="923088"/>
                </a:lnTo>
                <a:lnTo>
                  <a:pt x="0" y="923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5" name="TextBox 2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51664" y="2202821"/>
            <a:ext cx="1058467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NEXT STEPS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040533" y="6937637"/>
            <a:ext cx="3271523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renv::init()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508238" y="6527305"/>
            <a:ext cx="3271523" cy="267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install.packages()</a:t>
            </a:r>
          </a:p>
          <a:p>
            <a:pPr algn="ctr">
              <a:lnSpc>
                <a:spcPts val="2640"/>
              </a:lnSpc>
            </a:pPr>
            <a:endParaRPr lang="en-US" sz="2000">
              <a:solidFill>
                <a:srgbClr val="3B41C9"/>
              </a:solidFill>
              <a:latin typeface="Courier Prime"/>
            </a:endParaRPr>
          </a:p>
          <a:p>
            <a:pPr algn="ctr">
              <a:lnSpc>
                <a:spcPts val="264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renv::install()</a:t>
            </a:r>
          </a:p>
          <a:p>
            <a:pPr algn="ctr">
              <a:lnSpc>
                <a:spcPts val="2640"/>
              </a:lnSpc>
            </a:pPr>
            <a:endParaRPr lang="en-US" sz="2000">
              <a:solidFill>
                <a:srgbClr val="3B41C9"/>
              </a:solidFill>
              <a:latin typeface="Courier Prime"/>
            </a:endParaRPr>
          </a:p>
          <a:p>
            <a:pPr algn="ctr">
              <a:lnSpc>
                <a:spcPts val="2640"/>
              </a:lnSpc>
            </a:pPr>
            <a:endParaRPr lang="en-US" sz="2000">
              <a:solidFill>
                <a:srgbClr val="3B41C9"/>
              </a:solidFill>
              <a:latin typeface="Courier Prime"/>
            </a:endParaRPr>
          </a:p>
          <a:p>
            <a:pPr algn="ctr">
              <a:lnSpc>
                <a:spcPts val="264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remove.packages()</a:t>
            </a:r>
          </a:p>
          <a:p>
            <a:pPr algn="ctr">
              <a:lnSpc>
                <a:spcPts val="2640"/>
              </a:lnSpc>
            </a:pPr>
            <a:endParaRPr lang="en-US" sz="2000">
              <a:solidFill>
                <a:srgbClr val="3B41C9"/>
              </a:solidFill>
              <a:latin typeface="Courier Prime"/>
            </a:endParaRPr>
          </a:p>
          <a:p>
            <a:pPr algn="ctr">
              <a:lnSpc>
                <a:spcPts val="264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renv::remove()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040533" y="5715239"/>
            <a:ext cx="327152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B41C9"/>
                </a:solidFill>
                <a:latin typeface="Montserrat Classic Bold"/>
              </a:rPr>
              <a:t>INITIALIZE NEW PROJECT ENVIRONMENT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971214" y="5584695"/>
            <a:ext cx="327152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B41C9"/>
                </a:solidFill>
                <a:latin typeface="Montserrat Classic Bold"/>
              </a:rPr>
              <a:t>SAVE LIBRARY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508238" y="5662801"/>
            <a:ext cx="327152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B41C9"/>
                </a:solidFill>
                <a:latin typeface="Montserrat Classic Bold"/>
              </a:rPr>
              <a:t>INSTALL / REMOVE PACKAGES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975943" y="6156513"/>
            <a:ext cx="3271523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renv::snapshot()</a:t>
            </a:r>
          </a:p>
        </p:txBody>
      </p:sp>
      <p:sp>
        <p:nvSpPr>
          <p:cNvPr id="35" name="Freeform 35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6" name="Freeform 36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7" name="Freeform 37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8" name="Freeform 38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9" name="AutoShape 39"/>
          <p:cNvSpPr/>
          <p:nvPr/>
        </p:nvSpPr>
        <p:spPr>
          <a:xfrm>
            <a:off x="7839399" y="7897952"/>
            <a:ext cx="2609202" cy="0"/>
          </a:xfrm>
          <a:prstGeom prst="line">
            <a:avLst/>
          </a:prstGeom>
          <a:ln w="28575" cap="flat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0" name="TextBox 40"/>
          <p:cNvSpPr txBox="1"/>
          <p:nvPr/>
        </p:nvSpPr>
        <p:spPr>
          <a:xfrm>
            <a:off x="9026426" y="6901442"/>
            <a:ext cx="23514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or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026426" y="8574473"/>
            <a:ext cx="23514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or</a:t>
            </a:r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TextBox 11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72236" y="2129605"/>
            <a:ext cx="1458144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FILES AND FOLDERS CREATED BY </a:t>
            </a:r>
            <a:r>
              <a:rPr lang="en-US" sz="6000">
                <a:solidFill>
                  <a:srgbClr val="3B41C9"/>
                </a:solidFill>
                <a:latin typeface="Archive"/>
              </a:rPr>
              <a:t>RENV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15469" y="3974299"/>
            <a:ext cx="13543831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 file run by RStudio every time you load or reload R session. It calls the                                       file.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15469" y="7035780"/>
            <a:ext cx="5977280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 file used to activate a local R environment.</a:t>
            </a:r>
          </a:p>
        </p:txBody>
      </p:sp>
      <p:sp>
        <p:nvSpPr>
          <p:cNvPr id="17" name="Freeform 17"/>
          <p:cNvSpPr/>
          <p:nvPr/>
        </p:nvSpPr>
        <p:spPr>
          <a:xfrm>
            <a:off x="2272236" y="3425005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2272236" y="6462673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TextBox 19"/>
          <p:cNvSpPr txBox="1"/>
          <p:nvPr/>
        </p:nvSpPr>
        <p:spPr>
          <a:xfrm>
            <a:off x="2425474" y="3744745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5474" y="6782414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15469" y="3455292"/>
            <a:ext cx="3271523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Courier Prime Bold"/>
              </a:rPr>
              <a:t>.</a:t>
            </a: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Rprofile</a:t>
            </a:r>
            <a:endParaRPr lang="en-US" sz="2299" dirty="0">
              <a:solidFill>
                <a:srgbClr val="3B41C9"/>
              </a:solidFill>
              <a:latin typeface="Courier Prime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715469" y="6513174"/>
            <a:ext cx="3271523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renv</a:t>
            </a:r>
            <a:r>
              <a:rPr lang="en-US" sz="2299" dirty="0">
                <a:solidFill>
                  <a:srgbClr val="3B41C9"/>
                </a:solidFill>
                <a:latin typeface="Courier Prime Bold"/>
              </a:rPr>
              <a:t>/</a:t>
            </a: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activate.R</a:t>
            </a:r>
            <a:endParaRPr lang="en-US" sz="2299" dirty="0">
              <a:solidFill>
                <a:srgbClr val="3B41C9"/>
              </a:solidFill>
              <a:latin typeface="Courier Prime Bold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4" name="Freeform 24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5" name="TextBox 25"/>
          <p:cNvSpPr txBox="1"/>
          <p:nvPr/>
        </p:nvSpPr>
        <p:spPr>
          <a:xfrm>
            <a:off x="3715469" y="5493134"/>
            <a:ext cx="1227218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Tells Git to ignore the library folder, as it contains dependencies that can be large in size.</a:t>
            </a:r>
          </a:p>
        </p:txBody>
      </p:sp>
      <p:sp>
        <p:nvSpPr>
          <p:cNvPr id="26" name="Freeform 26"/>
          <p:cNvSpPr/>
          <p:nvPr/>
        </p:nvSpPr>
        <p:spPr>
          <a:xfrm>
            <a:off x="2272236" y="4943839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7" name="TextBox 27"/>
          <p:cNvSpPr txBox="1"/>
          <p:nvPr/>
        </p:nvSpPr>
        <p:spPr>
          <a:xfrm>
            <a:off x="2425474" y="5263580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15469" y="4974126"/>
            <a:ext cx="3271523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renv</a:t>
            </a:r>
            <a:r>
              <a:rPr lang="en-US" sz="2299" dirty="0">
                <a:solidFill>
                  <a:srgbClr val="3B41C9"/>
                </a:solidFill>
                <a:latin typeface="Courier Prime Bold"/>
              </a:rPr>
              <a:t>/.</a:t>
            </a: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gitignore</a:t>
            </a:r>
            <a:endParaRPr lang="en-US" sz="2299" dirty="0">
              <a:solidFill>
                <a:srgbClr val="3B41C9"/>
              </a:solidFill>
              <a:latin typeface="Courier Prime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723365" y="8634618"/>
            <a:ext cx="11505244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Folder with many subfolders - contains the project dependencies.</a:t>
            </a:r>
          </a:p>
        </p:txBody>
      </p:sp>
      <p:sp>
        <p:nvSpPr>
          <p:cNvPr id="30" name="Freeform 30"/>
          <p:cNvSpPr/>
          <p:nvPr/>
        </p:nvSpPr>
        <p:spPr>
          <a:xfrm>
            <a:off x="2272236" y="8061512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1" name="TextBox 31"/>
          <p:cNvSpPr txBox="1"/>
          <p:nvPr/>
        </p:nvSpPr>
        <p:spPr>
          <a:xfrm>
            <a:off x="2425474" y="8381252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15469" y="8112013"/>
            <a:ext cx="3271523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renv</a:t>
            </a:r>
            <a:r>
              <a:rPr lang="en-US" sz="2299" dirty="0">
                <a:solidFill>
                  <a:srgbClr val="3B41C9"/>
                </a:solidFill>
                <a:latin typeface="Courier Prime Bold"/>
              </a:rPr>
              <a:t>/library/*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312296" y="4035259"/>
            <a:ext cx="2550230" cy="321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2099" dirty="0" err="1">
                <a:solidFill>
                  <a:srgbClr val="3B41C9"/>
                </a:solidFill>
                <a:latin typeface="Courier Prime"/>
              </a:rPr>
              <a:t>renv</a:t>
            </a:r>
            <a:r>
              <a:rPr lang="en-US" sz="2099" dirty="0">
                <a:solidFill>
                  <a:srgbClr val="3B41C9"/>
                </a:solidFill>
                <a:latin typeface="Courier Prime"/>
              </a:rPr>
              <a:t>/</a:t>
            </a:r>
            <a:r>
              <a:rPr lang="en-US" sz="2099" dirty="0" err="1">
                <a:solidFill>
                  <a:srgbClr val="3B41C9"/>
                </a:solidFill>
                <a:latin typeface="Courier Prime"/>
              </a:rPr>
              <a:t>activate.R</a:t>
            </a:r>
            <a:endParaRPr lang="en-US" sz="2099" dirty="0">
              <a:solidFill>
                <a:srgbClr val="3B41C9"/>
              </a:solidFill>
              <a:latin typeface="Courier Prime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  <p:bldP spid="22" grpId="0"/>
      <p:bldP spid="25" grpId="0"/>
      <p:bldP spid="28" grpId="0"/>
      <p:bldP spid="29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2272236" y="4231646"/>
            <a:ext cx="9687398" cy="4495526"/>
          </a:xfrm>
          <a:custGeom>
            <a:avLst/>
            <a:gdLst/>
            <a:ahLst/>
            <a:cxnLst/>
            <a:rect l="l" t="t" r="r" b="b"/>
            <a:pathLst>
              <a:path w="9687398" h="4495526">
                <a:moveTo>
                  <a:pt x="0" y="0"/>
                </a:moveTo>
                <a:lnTo>
                  <a:pt x="9687398" y="0"/>
                </a:lnTo>
                <a:lnTo>
                  <a:pt x="9687398" y="4495526"/>
                </a:lnTo>
                <a:lnTo>
                  <a:pt x="0" y="44955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20891"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TextBox 14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72236" y="2198527"/>
            <a:ext cx="1458144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What’s inside renv.lock?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72236" y="3154686"/>
            <a:ext cx="1498706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3B41C9"/>
                </a:solidFill>
                <a:latin typeface="Montserrat"/>
              </a:rPr>
              <a:t>It contains all the project dependencies and sub-dependencies with the correct version.</a:t>
            </a:r>
          </a:p>
        </p:txBody>
      </p: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2130819" y="3068362"/>
            <a:ext cx="6268474" cy="6649990"/>
          </a:xfrm>
          <a:custGeom>
            <a:avLst/>
            <a:gdLst/>
            <a:ahLst/>
            <a:cxnLst/>
            <a:rect l="l" t="t" r="r" b="b"/>
            <a:pathLst>
              <a:path w="6268474" h="6649990">
                <a:moveTo>
                  <a:pt x="0" y="0"/>
                </a:moveTo>
                <a:lnTo>
                  <a:pt x="6268474" y="0"/>
                </a:lnTo>
                <a:lnTo>
                  <a:pt x="6268474" y="6649990"/>
                </a:lnTo>
                <a:lnTo>
                  <a:pt x="0" y="66499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9903" r="-3769"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10190858" y="3081742"/>
            <a:ext cx="4383730" cy="6636611"/>
          </a:xfrm>
          <a:custGeom>
            <a:avLst/>
            <a:gdLst/>
            <a:ahLst/>
            <a:cxnLst/>
            <a:rect l="l" t="t" r="r" b="b"/>
            <a:pathLst>
              <a:path w="4383730" h="6636611">
                <a:moveTo>
                  <a:pt x="0" y="0"/>
                </a:moveTo>
                <a:lnTo>
                  <a:pt x="4383730" y="0"/>
                </a:lnTo>
                <a:lnTo>
                  <a:pt x="4383730" y="6636610"/>
                </a:lnTo>
                <a:lnTo>
                  <a:pt x="0" y="663661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6242376" y="3068362"/>
            <a:ext cx="2156918" cy="776490"/>
          </a:xfrm>
          <a:custGeom>
            <a:avLst/>
            <a:gdLst/>
            <a:ahLst/>
            <a:cxnLst/>
            <a:rect l="l" t="t" r="r" b="b"/>
            <a:pathLst>
              <a:path w="2156918" h="776490">
                <a:moveTo>
                  <a:pt x="0" y="0"/>
                </a:moveTo>
                <a:lnTo>
                  <a:pt x="2156917" y="0"/>
                </a:lnTo>
                <a:lnTo>
                  <a:pt x="2156917" y="776490"/>
                </a:lnTo>
                <a:lnTo>
                  <a:pt x="0" y="7764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12481835" y="3068362"/>
            <a:ext cx="2092753" cy="753391"/>
          </a:xfrm>
          <a:custGeom>
            <a:avLst/>
            <a:gdLst/>
            <a:ahLst/>
            <a:cxnLst/>
            <a:rect l="l" t="t" r="r" b="b"/>
            <a:pathLst>
              <a:path w="2092753" h="753391">
                <a:moveTo>
                  <a:pt x="0" y="0"/>
                </a:moveTo>
                <a:lnTo>
                  <a:pt x="2092753" y="0"/>
                </a:lnTo>
                <a:lnTo>
                  <a:pt x="2092753" y="753391"/>
                </a:lnTo>
                <a:lnTo>
                  <a:pt x="0" y="75339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TextBox 17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30819" y="2211112"/>
            <a:ext cx="1458144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no dependencies? don’t worry!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TextBox 6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9" name="Freeform 9"/>
          <p:cNvSpPr/>
          <p:nvPr/>
        </p:nvSpPr>
        <p:spPr>
          <a:xfrm>
            <a:off x="-2805467" y="5450554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10" name="Group 10"/>
          <p:cNvGrpSpPr/>
          <p:nvPr/>
        </p:nvGrpSpPr>
        <p:grpSpPr>
          <a:xfrm>
            <a:off x="1845833" y="1971868"/>
            <a:ext cx="6343265" cy="634326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BE4A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182595" y="2308642"/>
            <a:ext cx="5669739" cy="5669717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37195" b="-12805"/>
              </a:stretch>
            </a:blipFill>
          </p:spPr>
          <p:txBody>
            <a:bodyPr/>
            <a:lstStyle/>
            <a:p>
              <a:endParaRPr lang="en-JP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TextBox 18"/>
          <p:cNvSpPr txBox="1"/>
          <p:nvPr/>
        </p:nvSpPr>
        <p:spPr>
          <a:xfrm>
            <a:off x="8775093" y="2840990"/>
            <a:ext cx="8193693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PUSHING </a:t>
            </a:r>
            <a:r>
              <a:rPr lang="en-US" sz="4200">
                <a:solidFill>
                  <a:srgbClr val="3B41C9"/>
                </a:solidFill>
                <a:latin typeface="Archive"/>
              </a:rPr>
              <a:t>RPROJECT</a:t>
            </a:r>
            <a:r>
              <a:rPr lang="en-US" sz="4200">
                <a:solidFill>
                  <a:srgbClr val="3B41C9"/>
                </a:solidFill>
                <a:latin typeface="Archive Bold"/>
              </a:rPr>
              <a:t> TO GITHUB</a:t>
            </a:r>
          </a:p>
        </p:txBody>
      </p:sp>
      <p:sp>
        <p:nvSpPr>
          <p:cNvPr id="19" name="Freeform 19"/>
          <p:cNvSpPr/>
          <p:nvPr/>
        </p:nvSpPr>
        <p:spPr>
          <a:xfrm rot="-5400000">
            <a:off x="-514765" y="5143085"/>
            <a:ext cx="2059059" cy="1029529"/>
          </a:xfrm>
          <a:custGeom>
            <a:avLst/>
            <a:gdLst/>
            <a:ahLst/>
            <a:cxnLst/>
            <a:rect l="l" t="t" r="r" b="b"/>
            <a:pathLst>
              <a:path w="2059059" h="1029529">
                <a:moveTo>
                  <a:pt x="0" y="0"/>
                </a:moveTo>
                <a:lnTo>
                  <a:pt x="2059059" y="0"/>
                </a:lnTo>
                <a:lnTo>
                  <a:pt x="2059059" y="1029530"/>
                </a:lnTo>
                <a:lnTo>
                  <a:pt x="0" y="10295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0" name="Freeform 20"/>
          <p:cNvSpPr/>
          <p:nvPr/>
        </p:nvSpPr>
        <p:spPr>
          <a:xfrm>
            <a:off x="16559687" y="4030768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1" name="Freeform 21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2" name="TextBox 22"/>
          <p:cNvSpPr txBox="1"/>
          <p:nvPr/>
        </p:nvSpPr>
        <p:spPr>
          <a:xfrm>
            <a:off x="9322130" y="4194076"/>
            <a:ext cx="7099620" cy="233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</a:t>
            </a:r>
            <a:r>
              <a:rPr lang="en-US" sz="2200" dirty="0" err="1">
                <a:solidFill>
                  <a:srgbClr val="3B41C9"/>
                </a:solidFill>
                <a:latin typeface="Courier Prime"/>
              </a:rPr>
              <a:t>init</a:t>
            </a:r>
            <a:endParaRPr lang="en-US" sz="2200" dirty="0">
              <a:solidFill>
                <a:srgbClr val="3B41C9"/>
              </a:solidFill>
              <a:latin typeface="Courier Prime"/>
            </a:endParaRPr>
          </a:p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add .</a:t>
            </a:r>
          </a:p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commit -m "initial commit"</a:t>
            </a:r>
          </a:p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remote add origin https://</a:t>
            </a:r>
            <a:r>
              <a:rPr lang="en-US" sz="2200" dirty="0" err="1">
                <a:solidFill>
                  <a:srgbClr val="3B41C9"/>
                </a:solidFill>
                <a:latin typeface="Courier Prime"/>
              </a:rPr>
              <a:t>github.com</a:t>
            </a:r>
            <a:r>
              <a:rPr lang="en-US" sz="2200" dirty="0">
                <a:solidFill>
                  <a:srgbClr val="3B41C9"/>
                </a:solidFill>
                <a:latin typeface="Courier Prime"/>
              </a:rPr>
              <a:t>/&lt;you&gt;/&lt;project&gt;.git</a:t>
            </a:r>
          </a:p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push -u origin main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-2805467" y="5450554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7" name="Group 7"/>
          <p:cNvGrpSpPr/>
          <p:nvPr/>
        </p:nvGrpSpPr>
        <p:grpSpPr>
          <a:xfrm>
            <a:off x="1845833" y="1971868"/>
            <a:ext cx="6343265" cy="634326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BE4A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182595" y="2308642"/>
            <a:ext cx="5669739" cy="566971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37195" b="-12805"/>
              </a:stretch>
            </a:blipFill>
          </p:spPr>
          <p:txBody>
            <a:bodyPr/>
            <a:lstStyle/>
            <a:p>
              <a:endParaRPr lang="en-JP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 rot="-5400000">
            <a:off x="-514765" y="5143085"/>
            <a:ext cx="2059059" cy="1029529"/>
          </a:xfrm>
          <a:custGeom>
            <a:avLst/>
            <a:gdLst/>
            <a:ahLst/>
            <a:cxnLst/>
            <a:rect l="l" t="t" r="r" b="b"/>
            <a:pathLst>
              <a:path w="2059059" h="1029529">
                <a:moveTo>
                  <a:pt x="0" y="0"/>
                </a:moveTo>
                <a:lnTo>
                  <a:pt x="2059059" y="0"/>
                </a:lnTo>
                <a:lnTo>
                  <a:pt x="2059059" y="1029530"/>
                </a:lnTo>
                <a:lnTo>
                  <a:pt x="0" y="10295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16559687" y="4030768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9019417" y="4131596"/>
            <a:ext cx="6821776" cy="5126704"/>
          </a:xfrm>
          <a:custGeom>
            <a:avLst/>
            <a:gdLst/>
            <a:ahLst/>
            <a:cxnLst/>
            <a:rect l="l" t="t" r="r" b="b"/>
            <a:pathLst>
              <a:path w="6821776" h="5126704">
                <a:moveTo>
                  <a:pt x="0" y="0"/>
                </a:moveTo>
                <a:lnTo>
                  <a:pt x="6821776" y="0"/>
                </a:lnTo>
                <a:lnTo>
                  <a:pt x="6821776" y="5126704"/>
                </a:lnTo>
                <a:lnTo>
                  <a:pt x="0" y="512670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TextBox 19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94835" y="2853478"/>
            <a:ext cx="6790266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ASSUMING EVERYTHING WENT WELL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TextBox 10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72236" y="2114550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RATIONALE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TextBox 19"/>
          <p:cNvSpPr txBox="1"/>
          <p:nvPr/>
        </p:nvSpPr>
        <p:spPr>
          <a:xfrm>
            <a:off x="2272236" y="3133725"/>
            <a:ext cx="14845868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Have you ever finished a project, revisited it a year later, and wondered: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72031" y="4029710"/>
            <a:ext cx="139585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85817" y="4600575"/>
            <a:ext cx="12516366" cy="253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Why is my </a:t>
            </a:r>
            <a:r>
              <a:rPr lang="en-US" sz="2600" u="none" strike="noStrike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 data manipulation pipeline suddenly causing an error?</a:t>
            </a:r>
          </a:p>
          <a:p>
            <a:pPr algn="ctr">
              <a:lnSpc>
                <a:spcPts val="4082"/>
              </a:lnSpc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I'm sure it was functioning correctly before.</a:t>
            </a:r>
          </a:p>
          <a:p>
            <a:pPr algn="ctr">
              <a:lnSpc>
                <a:spcPts val="4082"/>
              </a:lnSpc>
            </a:pPr>
            <a:endParaRPr lang="en-US" sz="2600" u="none" strike="noStrike" dirty="0">
              <a:solidFill>
                <a:srgbClr val="000000"/>
              </a:solidFill>
              <a:latin typeface="Montserrat"/>
            </a:endParaRPr>
          </a:p>
          <a:p>
            <a:pPr algn="ctr">
              <a:lnSpc>
                <a:spcPts val="4082"/>
              </a:lnSpc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What caused my </a:t>
            </a:r>
            <a:r>
              <a:rPr lang="en-US" sz="2600" u="none" strike="noStrike" dirty="0">
                <a:solidFill>
                  <a:srgbClr val="000000"/>
                </a:solidFill>
                <a:latin typeface="Montserrat Italics"/>
              </a:rPr>
              <a:t>ggplot2</a:t>
            </a: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 graphs to invert the bars?</a:t>
            </a:r>
          </a:p>
          <a:p>
            <a:pPr algn="ctr">
              <a:lnSpc>
                <a:spcPts val="4082"/>
              </a:lnSpc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I distinctly recall them working as expected in the past.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72236" y="7497825"/>
            <a:ext cx="139583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”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1" grpId="1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028700" y="661292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3265451" y="6090253"/>
            <a:ext cx="11693399" cy="2484220"/>
          </a:xfrm>
          <a:custGeom>
            <a:avLst/>
            <a:gdLst/>
            <a:ahLst/>
            <a:cxnLst/>
            <a:rect l="l" t="t" r="r" b="b"/>
            <a:pathLst>
              <a:path w="11693399" h="2484220">
                <a:moveTo>
                  <a:pt x="0" y="0"/>
                </a:moveTo>
                <a:lnTo>
                  <a:pt x="11693399" y="0"/>
                </a:lnTo>
                <a:lnTo>
                  <a:pt x="11693399" y="2484220"/>
                </a:lnTo>
                <a:lnTo>
                  <a:pt x="0" y="248422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 dirty="0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2184218"/>
            <a:ext cx="12600285" cy="117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HOW TO RESTORE YOUR R ENVIRONMENT WITH</a:t>
            </a:r>
          </a:p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A SINGLE COMMAND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7" y="4924425"/>
            <a:ext cx="1418833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Courier Prime"/>
              </a:rPr>
              <a:t>git clone https://</a:t>
            </a:r>
            <a:r>
              <a:rPr lang="en-US" sz="2799" dirty="0" err="1">
                <a:solidFill>
                  <a:srgbClr val="000000"/>
                </a:solidFill>
                <a:latin typeface="Courier Prime"/>
              </a:rPr>
              <a:t>github.com</a:t>
            </a:r>
            <a:r>
              <a:rPr lang="en-US" sz="2799" dirty="0">
                <a:solidFill>
                  <a:srgbClr val="000000"/>
                </a:solidFill>
                <a:latin typeface="Courier Prime"/>
              </a:rPr>
              <a:t>/&lt;you&gt;/&lt;project&gt;.git </a:t>
            </a:r>
            <a:r>
              <a:rPr lang="en-US" sz="2799" dirty="0" err="1">
                <a:solidFill>
                  <a:srgbClr val="000000"/>
                </a:solidFill>
                <a:latin typeface="Courier Prime"/>
              </a:rPr>
              <a:t>NewRenvProject</a:t>
            </a:r>
            <a:endParaRPr lang="en-US" sz="2799" dirty="0">
              <a:solidFill>
                <a:srgbClr val="000000"/>
              </a:solidFill>
              <a:latin typeface="Courier Prim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87138" y="3757551"/>
            <a:ext cx="1118517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Start by cloning the repository into a new folder – NewRenvProject:</a:t>
            </a:r>
          </a:p>
        </p:txBody>
      </p:sp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028700" y="661292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2387138" y="3917389"/>
            <a:ext cx="10100118" cy="4193119"/>
          </a:xfrm>
          <a:custGeom>
            <a:avLst/>
            <a:gdLst/>
            <a:ahLst/>
            <a:cxnLst/>
            <a:rect l="l" t="t" r="r" b="b"/>
            <a:pathLst>
              <a:path w="10100118" h="4193119">
                <a:moveTo>
                  <a:pt x="0" y="0"/>
                </a:moveTo>
                <a:lnTo>
                  <a:pt x="10100117" y="0"/>
                </a:lnTo>
                <a:lnTo>
                  <a:pt x="10100117" y="4193118"/>
                </a:lnTo>
                <a:lnTo>
                  <a:pt x="0" y="419311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10028"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2095500"/>
            <a:ext cx="10584673" cy="59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ONE MORE COMMAND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3266573"/>
            <a:ext cx="299844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ourier Prime"/>
              </a:rPr>
              <a:t>renv::restore()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35236" y="9288505"/>
            <a:ext cx="4479578" cy="42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Now you are good to go!!!</a:t>
            </a:r>
          </a:p>
        </p:txBody>
      </p:sp>
    </p:spTree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028700" y="661292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4966818" y="3629394"/>
            <a:ext cx="6876518" cy="3853537"/>
          </a:xfrm>
          <a:custGeom>
            <a:avLst/>
            <a:gdLst/>
            <a:ahLst/>
            <a:cxnLst/>
            <a:rect l="l" t="t" r="r" b="b"/>
            <a:pathLst>
              <a:path w="6876518" h="3853537">
                <a:moveTo>
                  <a:pt x="0" y="0"/>
                </a:moveTo>
                <a:lnTo>
                  <a:pt x="6876518" y="0"/>
                </a:lnTo>
                <a:lnTo>
                  <a:pt x="6876518" y="3853537"/>
                </a:lnTo>
                <a:lnTo>
                  <a:pt x="0" y="385353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2095500"/>
            <a:ext cx="10584673" cy="59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GLOBAL PACKAGE CACHE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3036319"/>
            <a:ext cx="1203587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 Italics"/>
              </a:rPr>
              <a:t>renv </a:t>
            </a:r>
            <a:r>
              <a:rPr lang="en-US" sz="2599">
                <a:solidFill>
                  <a:srgbClr val="000000"/>
                </a:solidFill>
                <a:latin typeface="Montserrat"/>
              </a:rPr>
              <a:t>also solves duplication issues with the use of global package cache.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87138" y="7635331"/>
            <a:ext cx="14872162" cy="89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When </a:t>
            </a:r>
            <a:r>
              <a:rPr lang="en-US" sz="2599" dirty="0" err="1">
                <a:solidFill>
                  <a:srgbClr val="000000"/>
                </a:solidFill>
                <a:latin typeface="Montserrat Bold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 Bold"/>
              </a:rPr>
              <a:t> 1.1.3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is installed,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renv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will move that installation into the global cache, </a:t>
            </a:r>
          </a:p>
          <a:p>
            <a:pPr marL="0" lvl="0" indent="0"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and then </a:t>
            </a:r>
            <a:r>
              <a:rPr lang="en-US" sz="2599" dirty="0">
                <a:solidFill>
                  <a:srgbClr val="000000"/>
                </a:solidFill>
                <a:latin typeface="Montserrat Bold"/>
              </a:rPr>
              <a:t>link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the installation into the project library as requested.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TextBox 11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1939105"/>
            <a:ext cx="6090221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CAVEAT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15469" y="3621874"/>
            <a:ext cx="12272183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renv</a:t>
            </a:r>
            <a:r>
              <a:rPr lang="en-US" sz="2100" dirty="0">
                <a:solidFill>
                  <a:srgbClr val="3B41C9"/>
                </a:solidFill>
                <a:latin typeface="Montserrat Italics"/>
              </a:rPr>
              <a:t> 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tracks the package versions but doesn't handle the version of R itself. Consider tools like '</a:t>
            </a:r>
            <a:r>
              <a:rPr lang="en-US" sz="2100" dirty="0">
                <a:solidFill>
                  <a:srgbClr val="3B41C9"/>
                </a:solidFill>
                <a:latin typeface="Montserrat Italics"/>
              </a:rPr>
              <a:t>rig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' to manage different R versions.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15469" y="6683355"/>
            <a:ext cx="13543831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renv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doesn't address variations in the operating system, system library versions, or compiler versions. Docker is a popular solution for maintaining a stable environment.</a:t>
            </a:r>
          </a:p>
        </p:txBody>
      </p:sp>
      <p:sp>
        <p:nvSpPr>
          <p:cNvPr id="17" name="Freeform 17"/>
          <p:cNvSpPr/>
          <p:nvPr/>
        </p:nvSpPr>
        <p:spPr>
          <a:xfrm>
            <a:off x="2272236" y="3072580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2272236" y="6110248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TextBox 19"/>
          <p:cNvSpPr txBox="1"/>
          <p:nvPr/>
        </p:nvSpPr>
        <p:spPr>
          <a:xfrm>
            <a:off x="2425474" y="3392320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5474" y="6429989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15469" y="3121917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R Version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15469" y="6179799"/>
            <a:ext cx="516266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Operating System and Libraries:</a:t>
            </a:r>
          </a:p>
        </p:txBody>
      </p:sp>
      <p:sp>
        <p:nvSpPr>
          <p:cNvPr id="23" name="Freeform 23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4" name="Freeform 24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5" name="TextBox 25"/>
          <p:cNvSpPr txBox="1"/>
          <p:nvPr/>
        </p:nvSpPr>
        <p:spPr>
          <a:xfrm>
            <a:off x="3715469" y="5140709"/>
            <a:ext cx="13470183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RMarkdown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relies on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Pandoc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, which isn't bundled with the '</a:t>
            </a: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rmarkdown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' package. Restoring '</a:t>
            </a: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rmarkdown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' from the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lockfile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may not guarantee identical rendering of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RMarkdown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documents.</a:t>
            </a:r>
          </a:p>
        </p:txBody>
      </p:sp>
      <p:sp>
        <p:nvSpPr>
          <p:cNvPr id="26" name="Freeform 26"/>
          <p:cNvSpPr/>
          <p:nvPr/>
        </p:nvSpPr>
        <p:spPr>
          <a:xfrm>
            <a:off x="2272236" y="4591414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7" name="TextBox 27"/>
          <p:cNvSpPr txBox="1"/>
          <p:nvPr/>
        </p:nvSpPr>
        <p:spPr>
          <a:xfrm>
            <a:off x="2425474" y="4911155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15469" y="4640751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 err="1">
                <a:solidFill>
                  <a:srgbClr val="3B41C9"/>
                </a:solidFill>
                <a:latin typeface="Montserrat Classic Bold"/>
              </a:rPr>
              <a:t>Pandoc</a:t>
            </a: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 Dependency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715469" y="8282193"/>
            <a:ext cx="12834869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Reproducibility isn't just about tools; it requires thoughtful consideration of project-specific goals and dependencies.</a:t>
            </a:r>
          </a:p>
        </p:txBody>
      </p:sp>
      <p:sp>
        <p:nvSpPr>
          <p:cNvPr id="30" name="Freeform 30"/>
          <p:cNvSpPr/>
          <p:nvPr/>
        </p:nvSpPr>
        <p:spPr>
          <a:xfrm>
            <a:off x="2272236" y="7709087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1" name="TextBox 31"/>
          <p:cNvSpPr txBox="1"/>
          <p:nvPr/>
        </p:nvSpPr>
        <p:spPr>
          <a:xfrm>
            <a:off x="2425474" y="8028827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15469" y="7778638"/>
            <a:ext cx="426905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Thoughtful Reproducibility: 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  <p:bldP spid="22" grpId="0"/>
      <p:bldP spid="25" grpId="0"/>
      <p:bldP spid="28" grpId="0"/>
      <p:bldP spid="29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TextBox 11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2001484"/>
            <a:ext cx="677967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REFERENCES</a:t>
            </a:r>
          </a:p>
        </p:txBody>
      </p:sp>
      <p:sp>
        <p:nvSpPr>
          <p:cNvPr id="15" name="Freeform 15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TextBox 17"/>
          <p:cNvSpPr txBox="1"/>
          <p:nvPr/>
        </p:nvSpPr>
        <p:spPr>
          <a:xfrm>
            <a:off x="2387138" y="3163534"/>
            <a:ext cx="14872162" cy="5117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>
              <a:lnSpc>
                <a:spcPts val="512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RStudio (n.d.). "renv: Project Environments." [Webpage]. Retrieved from https://rstudio.github.io/renv/articles/renv.html </a:t>
            </a:r>
          </a:p>
          <a:p>
            <a:pPr marL="561336" lvl="1" indent="-280668">
              <a:lnSpc>
                <a:spcPts val="512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Kevin Ushey (2020). "Introduction to renv." RStudio Conference 2020 Slides. [Webpage]. Retrieved from </a:t>
            </a:r>
            <a:r>
              <a:rPr lang="en-US" sz="2599" u="sng">
                <a:solidFill>
                  <a:srgbClr val="000000"/>
                </a:solidFill>
                <a:latin typeface="Montserrat"/>
                <a:hlinkClick r:id="rId14" tooltip="https://kevinushey-2020-rstudio-conf.netlify.app/slides.html#18"/>
              </a:rPr>
              <a:t>https://kevinushey-2020-rstudio-conf.netlify.app/slides.html#18</a:t>
            </a:r>
          </a:p>
          <a:p>
            <a:pPr marL="561336" lvl="1" indent="-280668">
              <a:lnSpc>
                <a:spcPts val="512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Appsilon (n.d.). renv: How to Manage Dependencies in R. [Webpage]. Retrieved from </a:t>
            </a:r>
            <a:r>
              <a:rPr lang="en-US" sz="2599" u="sng">
                <a:solidFill>
                  <a:srgbClr val="000000"/>
                </a:solidFill>
                <a:latin typeface="Montserrat"/>
                <a:hlinkClick r:id="rId15" tooltip="https://appsilon.com/renv-how-to-manage-dependencies-in-r/?fbclid=IwAR3tXsTNdtzImNzVksza1xNb3tW8XAF4HR5DXrqL-PFjgbUb-MUbwRQV1zQ"/>
              </a:rPr>
              <a:t>https://appsilon.com/renv-how-to-manage-dependencies-in-r/?fbclid=IwAR3tXsTNdtzImNzVksza1xNb3tW8XAF4HR5DXrqL-PFjgbUb-MUbwRQV1zQ</a:t>
            </a:r>
          </a:p>
        </p:txBody>
      </p:sp>
    </p:spTree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1276745" y="5424647"/>
            <a:ext cx="10181313" cy="10181313"/>
          </a:xfrm>
          <a:custGeom>
            <a:avLst/>
            <a:gdLst/>
            <a:ahLst/>
            <a:cxnLst/>
            <a:rect l="l" t="t" r="r" b="b"/>
            <a:pathLst>
              <a:path w="10181313" h="10181313">
                <a:moveTo>
                  <a:pt x="0" y="0"/>
                </a:moveTo>
                <a:lnTo>
                  <a:pt x="10181314" y="0"/>
                </a:lnTo>
                <a:lnTo>
                  <a:pt x="10181314" y="10181313"/>
                </a:lnTo>
                <a:lnTo>
                  <a:pt x="0" y="101813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9144000" y="9430736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7" y="0"/>
                </a:lnTo>
                <a:lnTo>
                  <a:pt x="1674107" y="1674108"/>
                </a:lnTo>
                <a:lnTo>
                  <a:pt x="0" y="16741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2138971" y="148167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856264" y="5983779"/>
            <a:ext cx="387272" cy="387272"/>
          </a:xfrm>
          <a:custGeom>
            <a:avLst/>
            <a:gdLst/>
            <a:ahLst/>
            <a:cxnLst/>
            <a:rect l="l" t="t" r="r" b="b"/>
            <a:pathLst>
              <a:path w="387272" h="387272">
                <a:moveTo>
                  <a:pt x="0" y="0"/>
                </a:moveTo>
                <a:lnTo>
                  <a:pt x="387272" y="0"/>
                </a:lnTo>
                <a:lnTo>
                  <a:pt x="387272" y="387272"/>
                </a:lnTo>
                <a:lnTo>
                  <a:pt x="0" y="38727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8289462" y="2709258"/>
            <a:ext cx="9998538" cy="6549042"/>
          </a:xfrm>
          <a:custGeom>
            <a:avLst/>
            <a:gdLst/>
            <a:ahLst/>
            <a:cxnLst/>
            <a:rect l="l" t="t" r="r" b="b"/>
            <a:pathLst>
              <a:path w="9998538" h="6549042">
                <a:moveTo>
                  <a:pt x="0" y="0"/>
                </a:moveTo>
                <a:lnTo>
                  <a:pt x="9998538" y="0"/>
                </a:lnTo>
                <a:lnTo>
                  <a:pt x="9998538" y="6549042"/>
                </a:lnTo>
                <a:lnTo>
                  <a:pt x="0" y="654904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TextBox 13"/>
          <p:cNvSpPr txBox="1"/>
          <p:nvPr/>
        </p:nvSpPr>
        <p:spPr>
          <a:xfrm>
            <a:off x="2129518" y="3602652"/>
            <a:ext cx="9255173" cy="150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60"/>
              </a:lnSpc>
            </a:pPr>
            <a:r>
              <a:rPr lang="en-US" sz="12000">
                <a:solidFill>
                  <a:srgbClr val="3B41C9"/>
                </a:solidFill>
                <a:latin typeface="Archive Bold"/>
              </a:rPr>
              <a:t>THANK YOU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6824803" y="4179409"/>
            <a:ext cx="5706317" cy="4777382"/>
          </a:xfrm>
          <a:custGeom>
            <a:avLst/>
            <a:gdLst/>
            <a:ahLst/>
            <a:cxnLst/>
            <a:rect l="l" t="t" r="r" b="b"/>
            <a:pathLst>
              <a:path w="5706317" h="4777382">
                <a:moveTo>
                  <a:pt x="0" y="0"/>
                </a:moveTo>
                <a:lnTo>
                  <a:pt x="5706318" y="0"/>
                </a:lnTo>
                <a:lnTo>
                  <a:pt x="5706318" y="4777382"/>
                </a:lnTo>
                <a:lnTo>
                  <a:pt x="0" y="477738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TextBox 16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72236" y="2114550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EVEN WORSE!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87138" y="3133725"/>
            <a:ext cx="1458164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Your colleague says - “Well, it works on my computer!”</a:t>
            </a: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-4530591" y="-4829692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5" y="0"/>
                </a:lnTo>
                <a:lnTo>
                  <a:pt x="10155405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TextBox 7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 Classic Bold"/>
              </a:rPr>
              <a:t>HERTIE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"/>
              </a:rPr>
              <a:t>School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95020" y="3416401"/>
            <a:ext cx="12365584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3B41C9"/>
                </a:solidFill>
                <a:latin typeface="Montserrat"/>
              </a:rPr>
              <a:t>The </a:t>
            </a:r>
            <a:r>
              <a:rPr lang="en-US" sz="2100">
                <a:solidFill>
                  <a:srgbClr val="3B41C9"/>
                </a:solidFill>
                <a:latin typeface="Montserrat Italics"/>
              </a:rPr>
              <a:t>renv</a:t>
            </a:r>
            <a:r>
              <a:rPr lang="en-US" sz="2100">
                <a:solidFill>
                  <a:srgbClr val="3B41C9"/>
                </a:solidFill>
                <a:latin typeface="Montserrat"/>
              </a:rPr>
              <a:t> package helps you to create reproducible environments for your R projects [1].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67001" y="4642312"/>
            <a:ext cx="12207155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Each project is assigned its own library of R packages, so you can upgrade and change package versions in one project without worrying about it impacting your other projects.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95020" y="2466030"/>
            <a:ext cx="741558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 IS RENV?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724763" y="790195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Freeform 19"/>
          <p:cNvSpPr/>
          <p:nvPr/>
        </p:nvSpPr>
        <p:spPr>
          <a:xfrm>
            <a:off x="4138221" y="4249352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0" name="TextBox 20"/>
          <p:cNvSpPr txBox="1"/>
          <p:nvPr/>
        </p:nvSpPr>
        <p:spPr>
          <a:xfrm>
            <a:off x="4291459" y="4569093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id="21" name="Freeform 21"/>
          <p:cNvSpPr/>
          <p:nvPr/>
        </p:nvSpPr>
        <p:spPr>
          <a:xfrm>
            <a:off x="4138221" y="5927569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2" name="TextBox 22"/>
          <p:cNvSpPr txBox="1"/>
          <p:nvPr/>
        </p:nvSpPr>
        <p:spPr>
          <a:xfrm>
            <a:off x="4291459" y="6247310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67001" y="4201727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ISOLATED</a:t>
            </a:r>
          </a:p>
        </p:txBody>
      </p:sp>
      <p:sp>
        <p:nvSpPr>
          <p:cNvPr id="24" name="Freeform 24"/>
          <p:cNvSpPr/>
          <p:nvPr/>
        </p:nvSpPr>
        <p:spPr>
          <a:xfrm rot="-5400000">
            <a:off x="-636187" y="45518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7" y="0"/>
                </a:lnTo>
                <a:lnTo>
                  <a:pt x="2366597" y="1183298"/>
                </a:lnTo>
                <a:lnTo>
                  <a:pt x="0" y="11832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5" name="TextBox 25"/>
          <p:cNvSpPr txBox="1"/>
          <p:nvPr/>
        </p:nvSpPr>
        <p:spPr>
          <a:xfrm>
            <a:off x="5467001" y="5905680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PORTABLE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67001" y="6427650"/>
            <a:ext cx="12345545" cy="109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 </a:t>
            </a: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lockfile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captures the state of your R packages, allowing you to more easily share and collaborate on projects with others, and ensures that everyone is working from a common base.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67001" y="7812584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REPRODUCIBLE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67001" y="8297089"/>
            <a:ext cx="11916641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Use                                      to save the state of your R library to the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lockfile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                     . </a:t>
            </a: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Later, use                                    to restore your R library exactly as specified in the </a:t>
            </a: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lockfile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.</a:t>
            </a:r>
          </a:p>
        </p:txBody>
      </p:sp>
      <p:sp>
        <p:nvSpPr>
          <p:cNvPr id="29" name="Freeform 29"/>
          <p:cNvSpPr/>
          <p:nvPr/>
        </p:nvSpPr>
        <p:spPr>
          <a:xfrm>
            <a:off x="4138221" y="7874192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0" name="TextBox 30"/>
          <p:cNvSpPr txBox="1"/>
          <p:nvPr/>
        </p:nvSpPr>
        <p:spPr>
          <a:xfrm>
            <a:off x="4291459" y="8208314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074580" y="8316139"/>
            <a:ext cx="246727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B41C9"/>
                </a:solidFill>
                <a:latin typeface="Courier Prime"/>
              </a:rPr>
              <a:t>renv</a:t>
            </a:r>
            <a:r>
              <a:rPr lang="en-US" sz="2000" dirty="0">
                <a:solidFill>
                  <a:srgbClr val="3B41C9"/>
                </a:solidFill>
                <a:latin typeface="Courier Prime"/>
              </a:rPr>
              <a:t>::snapshot()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902738" y="8693964"/>
            <a:ext cx="2313087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renv::restore()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978979" y="8316139"/>
            <a:ext cx="138797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renv.lock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5" grpId="0"/>
      <p:bldP spid="26" grpId="0"/>
      <p:bldP spid="27" grpId="0"/>
      <p:bldP spid="28" grpId="0"/>
      <p:bldP spid="31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LANDSCAPE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64956" y="2885247"/>
            <a:ext cx="15594344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The default state of the R package installation [2].</a:t>
            </a:r>
          </a:p>
          <a:p>
            <a:pPr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You’ve started a new project, and you’re ready to </a:t>
            </a:r>
            <a:r>
              <a:rPr lang="en-US" sz="2600" dirty="0" err="1">
                <a:solidFill>
                  <a:srgbClr val="000000"/>
                </a:solidFill>
                <a:latin typeface="Montserrat"/>
              </a:rPr>
              <a:t>analyse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 some data.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55469" y="6747343"/>
            <a:ext cx="14581649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What exactly is meant by a "library path"?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What constitutes the "active library paths"?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How does R go about searching these library paths when it loads a package?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87138" y="9374270"/>
            <a:ext cx="1458164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Let’s delve into each concept for a better understanding!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12527" y="5112335"/>
            <a:ext cx="279856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Courier Prime"/>
              </a:rPr>
              <a:t>library(</a:t>
            </a:r>
            <a:r>
              <a:rPr lang="en-US" sz="2600" dirty="0" err="1">
                <a:solidFill>
                  <a:srgbClr val="000000"/>
                </a:solidFill>
                <a:latin typeface="Courier Prime"/>
              </a:rPr>
              <a:t>dplyr</a:t>
            </a:r>
            <a:r>
              <a:rPr lang="en-US" sz="2600" dirty="0">
                <a:solidFill>
                  <a:srgbClr val="000000"/>
                </a:solidFill>
                <a:latin typeface="Courier Prime"/>
              </a:rPr>
              <a:t>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12527" y="5744728"/>
            <a:ext cx="15546773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When this code is executed, R scans through the active library paths to find an installed copy of the </a:t>
            </a:r>
            <a:r>
              <a:rPr lang="en-US" sz="2600" dirty="0" err="1">
                <a:solidFill>
                  <a:srgbClr val="000000"/>
                </a:solidFill>
                <a:latin typeface="Montserrat"/>
              </a:rPr>
              <a:t>dplyr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 package and loads it. 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1712527" y="3880270"/>
            <a:ext cx="12725495" cy="1714360"/>
          </a:xfrm>
          <a:custGeom>
            <a:avLst/>
            <a:gdLst/>
            <a:ahLst/>
            <a:cxnLst/>
            <a:rect l="l" t="t" r="r" b="b"/>
            <a:pathLst>
              <a:path w="12725495" h="1714360">
                <a:moveTo>
                  <a:pt x="0" y="0"/>
                </a:moveTo>
                <a:lnTo>
                  <a:pt x="12725495" y="0"/>
                </a:lnTo>
                <a:lnTo>
                  <a:pt x="12725495" y="1714360"/>
                </a:lnTo>
                <a:lnTo>
                  <a:pt x="0" y="17143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 IS A LIBRARY PATH?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2527" y="2875722"/>
            <a:ext cx="1458164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From the R extensions manual: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2527" y="6112768"/>
            <a:ext cx="15867524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An R session can be configured to access multiple library paths, which are essentially predefined directories that R searches when it needs to locate and load a package.</a:t>
            </a:r>
          </a:p>
          <a:p>
            <a:pPr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1712527" y="4228047"/>
            <a:ext cx="13813054" cy="2252773"/>
          </a:xfrm>
          <a:custGeom>
            <a:avLst/>
            <a:gdLst/>
            <a:ahLst/>
            <a:cxnLst/>
            <a:rect l="l" t="t" r="r" b="b"/>
            <a:pathLst>
              <a:path w="13813054" h="2252773">
                <a:moveTo>
                  <a:pt x="0" y="0"/>
                </a:moveTo>
                <a:lnTo>
                  <a:pt x="13813054" y="0"/>
                </a:lnTo>
                <a:lnTo>
                  <a:pt x="13813054" y="2252773"/>
                </a:lnTo>
                <a:lnTo>
                  <a:pt x="0" y="225277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 IS A LIBRARY PATH?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2527" y="3094797"/>
            <a:ext cx="15546773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The                           function can be used to both retrieve and modify the library paths for your specific R session.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2527" y="7090780"/>
            <a:ext cx="16014609" cy="154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44"/>
              </a:lnSpc>
            </a:pPr>
            <a:r>
              <a:rPr lang="en-US" sz="2600" dirty="0">
                <a:solidFill>
                  <a:srgbClr val="000000"/>
                </a:solidFill>
                <a:latin typeface="Montserrat Bold"/>
              </a:rPr>
              <a:t>User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library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: the folder where packages I choose to download and install normally get installed.</a:t>
            </a:r>
          </a:p>
          <a:p>
            <a:pPr>
              <a:lnSpc>
                <a:spcPts val="2444"/>
              </a:lnSpc>
            </a:pPr>
            <a:endParaRPr lang="en-US" sz="2600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2444"/>
              </a:lnSpc>
            </a:pPr>
            <a:r>
              <a:rPr lang="en-US" sz="2600" dirty="0">
                <a:solidFill>
                  <a:srgbClr val="000000"/>
                </a:solidFill>
                <a:latin typeface="Montserrat Bold"/>
              </a:rPr>
              <a:t>System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library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: the folder, where R’s default packages are stored normally.</a:t>
            </a:r>
          </a:p>
          <a:p>
            <a:pPr>
              <a:lnSpc>
                <a:spcPts val="2444"/>
              </a:lnSpc>
            </a:pPr>
            <a:endParaRPr lang="en-US" sz="2600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2444"/>
              </a:lnSpc>
            </a:pPr>
            <a:r>
              <a:rPr lang="en-US" sz="2600" dirty="0">
                <a:solidFill>
                  <a:srgbClr val="000000"/>
                </a:solidFill>
                <a:latin typeface="Montserrat Bold"/>
              </a:rPr>
              <a:t>Site library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: other folders, where packages managed by administrators are stored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78869" y="3132897"/>
            <a:ext cx="2193131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Courier Prime"/>
              </a:rPr>
              <a:t>.</a:t>
            </a:r>
            <a:r>
              <a:rPr lang="en-US" sz="2399" dirty="0" err="1">
                <a:solidFill>
                  <a:srgbClr val="000000"/>
                </a:solidFill>
                <a:latin typeface="Courier Prime"/>
              </a:rPr>
              <a:t>libPaths</a:t>
            </a:r>
            <a:r>
              <a:rPr lang="en-US" sz="2399" dirty="0">
                <a:solidFill>
                  <a:srgbClr val="000000"/>
                </a:solidFill>
                <a:latin typeface="Courier Prime"/>
              </a:rPr>
              <a:t>() 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TextBox 14"/>
          <p:cNvSpPr txBox="1"/>
          <p:nvPr/>
        </p:nvSpPr>
        <p:spPr>
          <a:xfrm>
            <a:off x="1712527" y="3094797"/>
            <a:ext cx="15546773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R looks through the active library paths one by one to locate an installation of the requested package.</a:t>
            </a:r>
          </a:p>
          <a:p>
            <a:pPr>
              <a:lnSpc>
                <a:spcPts val="2599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It loads the first discovery it makes, including any required dependencies, all from these same library paths.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712527" y="8214788"/>
            <a:ext cx="10580720" cy="719369"/>
          </a:xfrm>
          <a:custGeom>
            <a:avLst/>
            <a:gdLst/>
            <a:ahLst/>
            <a:cxnLst/>
            <a:rect l="l" t="t" r="r" b="b"/>
            <a:pathLst>
              <a:path w="10580720" h="719369">
                <a:moveTo>
                  <a:pt x="0" y="0"/>
                </a:moveTo>
                <a:lnTo>
                  <a:pt x="10580720" y="0"/>
                </a:lnTo>
                <a:lnTo>
                  <a:pt x="10580720" y="719369"/>
                </a:lnTo>
                <a:lnTo>
                  <a:pt x="0" y="71936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TextBox 16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 IS A LIBRARY PATH?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2527" y="6314476"/>
            <a:ext cx="15546773" cy="141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>
              <a:lnSpc>
                <a:spcPts val="3145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When this code is executed, R will inspect the active library paths to find an installed copy of the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package and load the first one it encounters</a:t>
            </a:r>
          </a:p>
          <a:p>
            <a:pPr>
              <a:lnSpc>
                <a:spcPts val="1975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 marL="561336" lvl="1" indent="-280668">
              <a:lnSpc>
                <a:spcPts val="3145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If you want to manually search for an installed package, you can use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12527" y="5669273"/>
            <a:ext cx="15546773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Courier Prime"/>
              </a:rPr>
              <a:t>library(</a:t>
            </a:r>
            <a:r>
              <a:rPr lang="en-US" sz="2599" dirty="0" err="1">
                <a:solidFill>
                  <a:srgbClr val="000000"/>
                </a:solidFill>
                <a:latin typeface="Courier Prime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Courier Prime"/>
              </a:rPr>
              <a:t>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67129" y="7380373"/>
            <a:ext cx="279856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ourier Prime"/>
              </a:rPr>
              <a:t>find.package()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7007471" y="3756180"/>
            <a:ext cx="2553357" cy="1397963"/>
          </a:xfrm>
          <a:custGeom>
            <a:avLst/>
            <a:gdLst/>
            <a:ahLst/>
            <a:cxnLst/>
            <a:rect l="l" t="t" r="r" b="b"/>
            <a:pathLst>
              <a:path w="2553357" h="1397963">
                <a:moveTo>
                  <a:pt x="0" y="0"/>
                </a:moveTo>
                <a:lnTo>
                  <a:pt x="2553358" y="0"/>
                </a:lnTo>
                <a:lnTo>
                  <a:pt x="2553358" y="1397963"/>
                </a:lnTo>
                <a:lnTo>
                  <a:pt x="0" y="139796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3450461" y="6093993"/>
            <a:ext cx="2614215" cy="1447622"/>
          </a:xfrm>
          <a:custGeom>
            <a:avLst/>
            <a:gdLst/>
            <a:ahLst/>
            <a:cxnLst/>
            <a:rect l="l" t="t" r="r" b="b"/>
            <a:pathLst>
              <a:path w="2614215" h="1447622">
                <a:moveTo>
                  <a:pt x="0" y="0"/>
                </a:moveTo>
                <a:lnTo>
                  <a:pt x="2614215" y="0"/>
                </a:lnTo>
                <a:lnTo>
                  <a:pt x="2614215" y="1447622"/>
                </a:lnTo>
                <a:lnTo>
                  <a:pt x="0" y="14476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TextBox 16"/>
          <p:cNvSpPr txBox="1"/>
          <p:nvPr/>
        </p:nvSpPr>
        <p:spPr>
          <a:xfrm>
            <a:off x="1712527" y="2932872"/>
            <a:ext cx="1677054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By default, each R session uses the same set of library paths: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CHALLENGE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07471" y="4079988"/>
            <a:ext cx="2553357" cy="67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6">
                <a:solidFill>
                  <a:srgbClr val="000000"/>
                </a:solidFill>
                <a:latin typeface="Canva Sans Bold"/>
              </a:rPr>
              <a:t>Library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82299" y="6442631"/>
            <a:ext cx="2150538" cy="67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6">
                <a:solidFill>
                  <a:srgbClr val="000000"/>
                </a:solidFill>
                <a:latin typeface="Canva Sans Bold"/>
              </a:rPr>
              <a:t>Project 1</a:t>
            </a:r>
          </a:p>
        </p:txBody>
      </p:sp>
      <p:sp>
        <p:nvSpPr>
          <p:cNvPr id="23" name="Freeform 23"/>
          <p:cNvSpPr/>
          <p:nvPr/>
        </p:nvSpPr>
        <p:spPr>
          <a:xfrm>
            <a:off x="7150762" y="6093993"/>
            <a:ext cx="2614215" cy="1447622"/>
          </a:xfrm>
          <a:custGeom>
            <a:avLst/>
            <a:gdLst/>
            <a:ahLst/>
            <a:cxnLst/>
            <a:rect l="l" t="t" r="r" b="b"/>
            <a:pathLst>
              <a:path w="2614215" h="1447622">
                <a:moveTo>
                  <a:pt x="0" y="0"/>
                </a:moveTo>
                <a:lnTo>
                  <a:pt x="2614215" y="0"/>
                </a:lnTo>
                <a:lnTo>
                  <a:pt x="2614215" y="1447622"/>
                </a:lnTo>
                <a:lnTo>
                  <a:pt x="0" y="14476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4" name="TextBox 24"/>
          <p:cNvSpPr txBox="1"/>
          <p:nvPr/>
        </p:nvSpPr>
        <p:spPr>
          <a:xfrm>
            <a:off x="7409647" y="6442631"/>
            <a:ext cx="2165598" cy="67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6">
                <a:solidFill>
                  <a:srgbClr val="000000"/>
                </a:solidFill>
                <a:latin typeface="Canva Sans Bold"/>
              </a:rPr>
              <a:t>Project 2</a:t>
            </a:r>
          </a:p>
        </p:txBody>
      </p:sp>
      <p:sp>
        <p:nvSpPr>
          <p:cNvPr id="25" name="Freeform 25"/>
          <p:cNvSpPr/>
          <p:nvPr/>
        </p:nvSpPr>
        <p:spPr>
          <a:xfrm>
            <a:off x="10919588" y="6093993"/>
            <a:ext cx="2614215" cy="1447622"/>
          </a:xfrm>
          <a:custGeom>
            <a:avLst/>
            <a:gdLst/>
            <a:ahLst/>
            <a:cxnLst/>
            <a:rect l="l" t="t" r="r" b="b"/>
            <a:pathLst>
              <a:path w="2614215" h="1447622">
                <a:moveTo>
                  <a:pt x="0" y="0"/>
                </a:moveTo>
                <a:lnTo>
                  <a:pt x="2614215" y="0"/>
                </a:lnTo>
                <a:lnTo>
                  <a:pt x="2614215" y="1447622"/>
                </a:lnTo>
                <a:lnTo>
                  <a:pt x="0" y="14476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6" name="TextBox 26"/>
          <p:cNvSpPr txBox="1"/>
          <p:nvPr/>
        </p:nvSpPr>
        <p:spPr>
          <a:xfrm>
            <a:off x="11012893" y="6442631"/>
            <a:ext cx="2398307" cy="67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6" dirty="0">
                <a:solidFill>
                  <a:srgbClr val="000000"/>
                </a:solidFill>
                <a:latin typeface="Canva Sans Bold"/>
              </a:rPr>
              <a:t>Project 3</a:t>
            </a:r>
          </a:p>
        </p:txBody>
      </p:sp>
      <p:sp>
        <p:nvSpPr>
          <p:cNvPr id="27" name="AutoShape 27"/>
          <p:cNvSpPr/>
          <p:nvPr/>
        </p:nvSpPr>
        <p:spPr>
          <a:xfrm flipV="1">
            <a:off x="5244318" y="4963585"/>
            <a:ext cx="1640715" cy="840059"/>
          </a:xfrm>
          <a:prstGeom prst="line">
            <a:avLst/>
          </a:prstGeom>
          <a:ln w="28575" cap="flat">
            <a:solidFill>
              <a:srgbClr val="3B4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JP"/>
          </a:p>
        </p:txBody>
      </p:sp>
      <p:sp>
        <p:nvSpPr>
          <p:cNvPr id="28" name="AutoShape 28"/>
          <p:cNvSpPr/>
          <p:nvPr/>
        </p:nvSpPr>
        <p:spPr>
          <a:xfrm flipH="1" flipV="1">
            <a:off x="9582001" y="4963480"/>
            <a:ext cx="1627290" cy="865778"/>
          </a:xfrm>
          <a:prstGeom prst="line">
            <a:avLst/>
          </a:prstGeom>
          <a:ln w="28575" cap="flat">
            <a:solidFill>
              <a:srgbClr val="3B4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JP"/>
          </a:p>
        </p:txBody>
      </p:sp>
      <p:sp>
        <p:nvSpPr>
          <p:cNvPr id="29" name="AutoShape 29"/>
          <p:cNvSpPr/>
          <p:nvPr/>
        </p:nvSpPr>
        <p:spPr>
          <a:xfrm flipV="1">
            <a:off x="8298535" y="5324716"/>
            <a:ext cx="0" cy="769277"/>
          </a:xfrm>
          <a:prstGeom prst="line">
            <a:avLst/>
          </a:prstGeom>
          <a:ln w="28575" cap="flat">
            <a:solidFill>
              <a:srgbClr val="3B4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JP"/>
          </a:p>
        </p:txBody>
      </p:sp>
      <p:sp>
        <p:nvSpPr>
          <p:cNvPr id="30" name="TextBox 30"/>
          <p:cNvSpPr txBox="1"/>
          <p:nvPr/>
        </p:nvSpPr>
        <p:spPr>
          <a:xfrm>
            <a:off x="1712527" y="8217890"/>
            <a:ext cx="16770544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If </a:t>
            </a:r>
            <a:r>
              <a:rPr lang="en-US" sz="2599">
                <a:solidFill>
                  <a:srgbClr val="000000"/>
                </a:solidFill>
                <a:latin typeface="Montserrat Bold"/>
              </a:rPr>
              <a:t>dplyr 1.1.3 </a:t>
            </a:r>
            <a:r>
              <a:rPr lang="en-US" sz="2599">
                <a:solidFill>
                  <a:srgbClr val="000000"/>
                </a:solidFill>
                <a:latin typeface="Montserrat"/>
              </a:rPr>
              <a:t>would be installed, this package would then become available for</a:t>
            </a:r>
          </a:p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all three projects.</a:t>
            </a:r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1489</Words>
  <Application>Microsoft Macintosh PowerPoint</Application>
  <PresentationFormat>Custom</PresentationFormat>
  <Paragraphs>247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Courier Prime</vt:lpstr>
      <vt:lpstr>Archive</vt:lpstr>
      <vt:lpstr>Courier Prime Bold</vt:lpstr>
      <vt:lpstr>Montserrat Italics</vt:lpstr>
      <vt:lpstr>Calibri</vt:lpstr>
      <vt:lpstr>Montserrat Classic Bold</vt:lpstr>
      <vt:lpstr>Montserrat Bold</vt:lpstr>
      <vt:lpstr>Montserrat</vt:lpstr>
      <vt:lpstr>Arial</vt:lpstr>
      <vt:lpstr>Archive Bold</vt:lpstr>
      <vt:lpstr>Canva Sans Bold</vt:lpstr>
      <vt:lpstr>Canva Sans</vt:lpstr>
      <vt:lpstr>Montserrat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Ensuring reproducibility with Renv</dc:title>
  <cp:lastModifiedBy>Varvara Ilyina</cp:lastModifiedBy>
  <cp:revision>8</cp:revision>
  <dcterms:created xsi:type="dcterms:W3CDTF">2006-08-16T00:00:00Z</dcterms:created>
  <dcterms:modified xsi:type="dcterms:W3CDTF">2023-10-31T23:29:53Z</dcterms:modified>
  <dc:identifier>DAFycsqDErA</dc:identifier>
</cp:coreProperties>
</file>